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8B4320-C9C6-48E1-A431-E34BB37AD694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499D94-0D5C-48FE-A51D-597EA4EBF95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272" y="18448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eorgia" panose="02040502050405020303" pitchFamily="18" charset="0"/>
              </a:rPr>
              <a:t>Родительская гостиная :</a:t>
            </a:r>
          </a:p>
          <a:p>
            <a:pPr algn="ctr"/>
            <a:r>
              <a:rPr lang="ru-RU" sz="3600" dirty="0" smtClean="0">
                <a:latin typeface="Georgia" panose="02040502050405020303" pitchFamily="18" charset="0"/>
              </a:rPr>
              <a:t>«Одаренный ребенок»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8150"/>
            <a:ext cx="3635759" cy="54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6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1854"/>
            <a:ext cx="5976664" cy="665614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271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4280"/>
            <a:ext cx="4677613" cy="69815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1590222"/>
            <a:ext cx="4464496" cy="35394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</a:rPr>
              <a:t>Несчастный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>
                <a:latin typeface="Georgia" panose="02040502050405020303" pitchFamily="18" charset="0"/>
              </a:rPr>
              <a:t>замученный </a:t>
            </a:r>
            <a:r>
              <a:rPr lang="ru-RU" sz="3200" dirty="0" smtClean="0">
                <a:latin typeface="Georgia" panose="02040502050405020303" pitchFamily="18" charset="0"/>
              </a:rPr>
              <a:t>требованиями учителей  </a:t>
            </a:r>
            <a:r>
              <a:rPr lang="ru-RU" sz="3200" dirty="0">
                <a:latin typeface="Georgia" panose="02040502050405020303" pitchFamily="18" charset="0"/>
              </a:rPr>
              <a:t>и  </a:t>
            </a:r>
            <a:r>
              <a:rPr lang="ru-RU" sz="3200" dirty="0" smtClean="0">
                <a:latin typeface="Georgia" panose="02040502050405020303" pitchFamily="18" charset="0"/>
              </a:rPr>
              <a:t>родителей отличник не </a:t>
            </a:r>
            <a:r>
              <a:rPr lang="ru-RU" sz="3200" dirty="0">
                <a:latin typeface="Georgia" panose="02040502050405020303" pitchFamily="18" charset="0"/>
              </a:rPr>
              <a:t>может </a:t>
            </a:r>
            <a:r>
              <a:rPr lang="ru-RU" sz="3200" dirty="0" smtClean="0">
                <a:latin typeface="Georgia" panose="02040502050405020303" pitchFamily="18" charset="0"/>
              </a:rPr>
              <a:t>чувствовать себя хорошо.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20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Мишель </a:t>
            </a:r>
            <a:r>
              <a:rPr lang="ru-RU" sz="2800" dirty="0" err="1">
                <a:latin typeface="Georgia" panose="02040502050405020303" pitchFamily="18" charset="0"/>
              </a:rPr>
              <a:t>Ашар</a:t>
            </a:r>
            <a:r>
              <a:rPr lang="ru-RU" sz="2800" dirty="0">
                <a:latin typeface="Georgia" panose="02040502050405020303" pitchFamily="18" charset="0"/>
              </a:rPr>
              <a:t>  сказал</a:t>
            </a:r>
            <a:r>
              <a:rPr lang="ru-RU" sz="2800" dirty="0" smtClean="0"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«Считают, что успех приходит к тем, кто рано встает. Нет, успех приходит к тем, кто встает в хорошем настроении».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6130870" cy="406170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7867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52" y="764704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Откажитесь от разрушительной критики</a:t>
            </a:r>
            <a:r>
              <a:rPr lang="ru-RU" sz="2800" dirty="0" smtClean="0">
                <a:latin typeface="Georgia" panose="02040502050405020303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и ребенок поймет, что он – хороший. 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Критикуйте </a:t>
            </a:r>
            <a:r>
              <a:rPr lang="ru-RU" sz="2800" dirty="0">
                <a:latin typeface="Georgia" panose="02040502050405020303" pitchFamily="18" charset="0"/>
              </a:rPr>
              <a:t>не личность, а результат или действие</a:t>
            </a:r>
            <a:r>
              <a:rPr lang="ru-RU" sz="2800" dirty="0" smtClean="0">
                <a:latin typeface="Georgia" panose="02040502050405020303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которые </a:t>
            </a:r>
            <a:r>
              <a:rPr lang="ru-RU" sz="2800" dirty="0">
                <a:latin typeface="Georgia" panose="02040502050405020303" pitchFamily="18" charset="0"/>
              </a:rPr>
              <a:t>вас не устраивают. 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Найдите </a:t>
            </a:r>
            <a:r>
              <a:rPr lang="ru-RU" sz="2800" dirty="0">
                <a:latin typeface="Georgia" panose="02040502050405020303" pitchFamily="18" charset="0"/>
              </a:rPr>
              <a:t>время, чтобы поддержать ребенка в трудную минуту, и он не будет чувствовать себя одиноким и беспомощным. 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Не </a:t>
            </a:r>
            <a:r>
              <a:rPr lang="ru-RU" sz="2800" dirty="0">
                <a:latin typeface="Georgia" panose="02040502050405020303" pitchFamily="18" charset="0"/>
              </a:rPr>
              <a:t>сравнивайте ребенка «в минус» с другими, и он поймет, что он- личность.</a:t>
            </a: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85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203" y="116632"/>
            <a:ext cx="67687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FF00"/>
                </a:solidFill>
                <a:latin typeface="Georgia" panose="02040502050405020303" pitchFamily="18" charset="0"/>
              </a:rPr>
              <a:t>О детях</a:t>
            </a:r>
            <a:endParaRPr lang="ru-RU" sz="22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И просила женщина, державшая ребенка на руках: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– Скажи нам о Детях. И он сказал: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– Ваши дети – не дети вам.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Они сыны и дочери тоски Жизни по самой себе.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Они приходят благодаря вам, но не от вас, и, хотя они с вами, они не принадлежат вам.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Вы можете дать им вашу любовь, но не ваши мысли,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Ибо у них есть свои мысли.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Вы можете дать пристанище их телам, но не их душам,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Ибо их души обитают в доме завтрашнего дня, где вы не можете побывать даже в мечтах.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Вы можете стремиться походить на них, но не старайтесь сделать их похожими на себя.</a:t>
            </a:r>
            <a:b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Georgia" panose="02040502050405020303" pitchFamily="18" charset="0"/>
              </a:rPr>
              <a:t>Ибо жизнь не идет вспять и не задерживается на вчерашнем дне.</a:t>
            </a:r>
          </a:p>
        </p:txBody>
      </p:sp>
    </p:spTree>
    <p:extLst>
      <p:ext uri="{BB962C8B-B14F-4D97-AF65-F5344CB8AC3E}">
        <p14:creationId xmlns:p14="http://schemas.microsoft.com/office/powerpoint/2010/main" val="3743513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81" y="94975"/>
            <a:ext cx="4497412" cy="67630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536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72816"/>
            <a:ext cx="70631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Georgia" panose="02040502050405020303" pitchFamily="18" charset="0"/>
              </a:rPr>
              <a:t>Поступки </a:t>
            </a:r>
            <a:r>
              <a:rPr lang="ru-RU" sz="3200" dirty="0">
                <a:solidFill>
                  <a:srgbClr val="FFFF00"/>
                </a:solidFill>
                <a:latin typeface="Georgia" panose="02040502050405020303" pitchFamily="18" charset="0"/>
              </a:rPr>
              <a:t>мудрых</a:t>
            </a:r>
            <a:r>
              <a:rPr lang="ru-RU" sz="3200" dirty="0"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latin typeface="Georgia" panose="02040502050405020303" pitchFamily="18" charset="0"/>
              </a:rPr>
              <a:t>людей</a:t>
            </a:r>
          </a:p>
          <a:p>
            <a:r>
              <a:rPr lang="ru-RU" sz="3200" dirty="0" smtClean="0">
                <a:latin typeface="Georgia" panose="02040502050405020303" pitchFamily="18" charset="0"/>
              </a:rPr>
              <a:t>продиктованы </a:t>
            </a:r>
            <a:r>
              <a:rPr lang="ru-RU" sz="3200" dirty="0">
                <a:solidFill>
                  <a:srgbClr val="FFFF00"/>
                </a:solidFill>
                <a:latin typeface="Georgia" panose="02040502050405020303" pitchFamily="18" charset="0"/>
              </a:rPr>
              <a:t>умом</a:t>
            </a:r>
            <a:r>
              <a:rPr lang="ru-RU" sz="3200" dirty="0">
                <a:latin typeface="Georgia" panose="02040502050405020303" pitchFamily="18" charset="0"/>
              </a:rPr>
              <a:t>,</a:t>
            </a:r>
          </a:p>
          <a:p>
            <a:r>
              <a:rPr lang="ru-RU" sz="3200" dirty="0" smtClean="0">
                <a:latin typeface="Georgia" panose="02040502050405020303" pitchFamily="18" charset="0"/>
              </a:rPr>
              <a:t>менее </a:t>
            </a:r>
            <a:r>
              <a:rPr lang="ru-RU" sz="3200" dirty="0">
                <a:latin typeface="Georgia" panose="02040502050405020303" pitchFamily="18" charset="0"/>
              </a:rPr>
              <a:t>сообразительных- опытом, </a:t>
            </a:r>
          </a:p>
          <a:p>
            <a:r>
              <a:rPr lang="ru-RU" sz="3200" dirty="0">
                <a:latin typeface="Georgia" panose="02040502050405020303" pitchFamily="18" charset="0"/>
              </a:rPr>
              <a:t>невежественных - </a:t>
            </a:r>
            <a:r>
              <a:rPr lang="ru-RU" sz="3200" dirty="0" smtClean="0">
                <a:latin typeface="Georgia" panose="02040502050405020303" pitchFamily="18" charset="0"/>
              </a:rPr>
              <a:t>необходимостью.</a:t>
            </a:r>
          </a:p>
          <a:p>
            <a:pPr algn="r"/>
            <a:r>
              <a:rPr lang="ru-RU" sz="3200" dirty="0" smtClean="0">
                <a:latin typeface="Georgia" panose="02040502050405020303" pitchFamily="18" charset="0"/>
              </a:rPr>
              <a:t>Цицерон</a:t>
            </a:r>
            <a:endParaRPr lang="ru-RU" sz="3200" dirty="0">
              <a:latin typeface="Georgia" panose="02040502050405020303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700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4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Первые упоминания о поиске одаренных </a:t>
            </a:r>
            <a:r>
              <a:rPr lang="ru-RU" sz="2800" dirty="0" smtClean="0">
                <a:latin typeface="Georgia" panose="02040502050405020303" pitchFamily="18" charset="0"/>
              </a:rPr>
              <a:t>детей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относятся  </a:t>
            </a:r>
            <a:r>
              <a:rPr lang="ru-RU" sz="2800" dirty="0">
                <a:latin typeface="Georgia" panose="02040502050405020303" pitchFamily="18" charset="0"/>
              </a:rPr>
              <a:t>к 4-5 векам н.э.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45" y="1844824"/>
            <a:ext cx="6128802" cy="407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11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908154" y="197171"/>
            <a:ext cx="762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 Изначально одаренные дети(так называемые </a:t>
            </a:r>
            <a:r>
              <a:rPr lang="ru-RU" sz="2000" dirty="0">
                <a:solidFill>
                  <a:srgbClr val="FFFF00"/>
                </a:solidFill>
                <a:latin typeface="Georgia" panose="02040502050405020303" pitchFamily="18" charset="0"/>
              </a:rPr>
              <a:t>вундеркинды</a:t>
            </a:r>
            <a:r>
              <a:rPr lang="ru-RU" sz="2000" dirty="0" smtClean="0">
                <a:latin typeface="Georgia" panose="02040502050405020303" pitchFamily="18" charset="0"/>
              </a:rPr>
              <a:t>)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рассматривались как дети, демонстрирующие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более </a:t>
            </a:r>
            <a:r>
              <a:rPr lang="ru-RU" sz="2000" dirty="0">
                <a:latin typeface="Georgia" panose="02040502050405020303" pitchFamily="18" charset="0"/>
              </a:rPr>
              <a:t>высокий уровень интеллектуального развития.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Потом </a:t>
            </a:r>
            <a:r>
              <a:rPr lang="ru-RU" sz="2000" dirty="0">
                <a:latin typeface="Georgia" panose="02040502050405020303" pitchFamily="18" charset="0"/>
              </a:rPr>
              <a:t>заговорили об одаренных  юных художниках,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музыкантах</a:t>
            </a:r>
            <a:r>
              <a:rPr lang="ru-RU" sz="2000" dirty="0">
                <a:latin typeface="Georgia" panose="02040502050405020303" pitchFamily="18" charset="0"/>
              </a:rPr>
              <a:t>, поэтах. </a:t>
            </a:r>
            <a:r>
              <a:rPr lang="ru-RU" sz="2000" dirty="0" smtClean="0">
                <a:latin typeface="Georgia" panose="02040502050405020303" pitchFamily="18" charset="0"/>
              </a:rPr>
              <a:t>Оказалось</a:t>
            </a:r>
            <a:r>
              <a:rPr lang="ru-RU" sz="2000" dirty="0">
                <a:latin typeface="Georgia" panose="02040502050405020303" pitchFamily="18" charset="0"/>
              </a:rPr>
              <a:t>, что одаренность может быть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специальной</a:t>
            </a:r>
            <a:r>
              <a:rPr lang="ru-RU" sz="2000" dirty="0">
                <a:latin typeface="Georgia" panose="02040502050405020303" pitchFamily="18" charset="0"/>
              </a:rPr>
              <a:t>, в какой-либо одной области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6164"/>
            <a:ext cx="3147907" cy="4297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76418"/>
            <a:ext cx="4439590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" y="2239354"/>
            <a:ext cx="3288435" cy="3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1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331640" y="260648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Ученые выяснили, что  необычайно одаренные дети- 1 на 3000000, исключительно одаренные- 1 на 30000, высоко одаренные – 1 на 1000,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умеренно </a:t>
            </a:r>
            <a:r>
              <a:rPr lang="ru-RU" sz="2400" dirty="0">
                <a:latin typeface="Georgia" panose="02040502050405020303" pitchFamily="18" charset="0"/>
              </a:rPr>
              <a:t>одаренные- 1 на 50.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31751"/>
            <a:ext cx="5231966" cy="3623137"/>
          </a:xfrm>
          <a:prstGeom prst="roundRect">
            <a:avLst>
              <a:gd name="adj" fmla="val 124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7589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0567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Georgia" panose="02040502050405020303" pitchFamily="18" charset="0"/>
              </a:rPr>
              <a:t>Характеристика одаренного ребенка: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Богатая речь;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Целеустремленность 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Широкая </a:t>
            </a:r>
            <a:r>
              <a:rPr lang="ru-RU" sz="2000" dirty="0">
                <a:latin typeface="Georgia" panose="02040502050405020303" pitchFamily="18" charset="0"/>
              </a:rPr>
              <a:t>эрудиция;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Отличная память;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Наблюдательность</a:t>
            </a:r>
            <a:r>
              <a:rPr lang="ru-RU" sz="2000" dirty="0">
                <a:latin typeface="Georgia" panose="02040502050405020303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Высокая требовательность к себе и окружающим;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Живое воображение;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Ребенок много читает и не избегает трудного материала;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Ребенок </a:t>
            </a:r>
            <a:r>
              <a:rPr lang="ru-RU" sz="2000" dirty="0">
                <a:latin typeface="Georgia" panose="02040502050405020303" pitchFamily="18" charset="0"/>
              </a:rPr>
              <a:t>всегда доводит начатое дело до конца;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Обладает организаторскими способностями, лидерскими качествами;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Нуждается в минимальных указаниях со стороны учителя, умеет самостоятельно организовывать свою работу;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Обостренное чувство справедливости;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Для одаренного ребенка не существует абсолютных авторитетов, авторитет ребенка нужно заработать;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Высокий энергетический уровень( дети мало спят).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214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416824" cy="685410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28176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011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Рекомендации родителям одарённых детей.</a:t>
            </a:r>
            <a:endParaRPr lang="ru-RU" sz="2000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Будьте честными. Все дети весьма чувствительны ко лжи, а к одаренным детям это относится в большей степени.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Избегайте длинных объяснений или бесед.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Старайтесь вовремя уловить изменения в ребенке. Они могут выражаться в неординарных вопросах или в поведении и являются признаком одаренности.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Уважайте в ребенке индивидуальность. Не стремитесь проецировать на него собственные интересы и увлечения.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Избегайте сравнивать детей друг с другом.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Дайте ребенку возможность находить решения без боязни ошибиться.</a:t>
            </a:r>
            <a:r>
              <a:rPr lang="fr-FR" sz="2000" dirty="0">
                <a:latin typeface="Georgia" panose="02040502050405020303" pitchFamily="18" charset="0"/>
              </a:rPr>
              <a:t> </a:t>
            </a:r>
            <a:r>
              <a:rPr lang="ru-RU" sz="2000" dirty="0">
                <a:latin typeface="Georgia" panose="02040502050405020303" pitchFamily="18" charset="0"/>
              </a:rPr>
              <a:t>Помогите</a:t>
            </a:r>
            <a:r>
              <a:rPr lang="fr-FR" sz="2000" dirty="0">
                <a:latin typeface="Georgia" panose="02040502050405020303" pitchFamily="18" charset="0"/>
              </a:rPr>
              <a:t> </a:t>
            </a:r>
            <a:r>
              <a:rPr lang="ru-RU" sz="2000" dirty="0">
                <a:latin typeface="Georgia" panose="02040502050405020303" pitchFamily="18" charset="0"/>
              </a:rPr>
              <a:t>ему ценить, прежде всего, собственные оригинальные мысли и учиться на своих ошибках.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Будьте осторожны, поправляя ребенка. Излишняя критика может заглушить творческую энергию и чувство собственной значимости.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Находите время для общения всей семьей. Помогайте ребенку в его самовыражении.</a:t>
            </a: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26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94" y="332656"/>
            <a:ext cx="9413901" cy="627593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5136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403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</dc:creator>
  <cp:lastModifiedBy>Veronika</cp:lastModifiedBy>
  <cp:revision>8</cp:revision>
  <dcterms:created xsi:type="dcterms:W3CDTF">2014-12-10T18:00:09Z</dcterms:created>
  <dcterms:modified xsi:type="dcterms:W3CDTF">2014-12-10T19:28:16Z</dcterms:modified>
</cp:coreProperties>
</file>